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5" r:id="rId2"/>
  </p:sldMasterIdLst>
  <p:sldIdLst>
    <p:sldId id="265" r:id="rId3"/>
    <p:sldId id="261" r:id="rId4"/>
    <p:sldId id="257" r:id="rId5"/>
    <p:sldId id="258" r:id="rId6"/>
    <p:sldId id="273" r:id="rId7"/>
    <p:sldId id="259" r:id="rId8"/>
    <p:sldId id="262" r:id="rId9"/>
    <p:sldId id="274" r:id="rId10"/>
    <p:sldId id="269" r:id="rId11"/>
    <p:sldId id="266" r:id="rId12"/>
    <p:sldId id="270" r:id="rId13"/>
    <p:sldId id="275" r:id="rId14"/>
    <p:sldId id="26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8" name="Footer Placeholder 7"/>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66641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4062258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255774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160472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8" name="Footer Placeholder 7"/>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4068844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Footer Placeholder 3"/>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4094543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3" name="Footer Placeholder 2"/>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346827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402634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085304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9483262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0113164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8000" dirty="0">
                <a:solidFill>
                  <a:prstClr val="white"/>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r>
              <a:rPr lang="en-US" sz="8000" dirty="0">
                <a:solidFill>
                  <a:prstClr val="white"/>
                </a:solidFill>
                <a:effectLst/>
              </a:rPr>
              <a:t>”</a:t>
            </a:r>
          </a:p>
        </p:txBody>
      </p:sp>
    </p:spTree>
    <p:extLst>
      <p:ext uri="{BB962C8B-B14F-4D97-AF65-F5344CB8AC3E}">
        <p14:creationId xmlns:p14="http://schemas.microsoft.com/office/powerpoint/2010/main" val="1858425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4226661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Footer Placeholder 3"/>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7381794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Footer Placeholder 3"/>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50758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56990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616695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07-Jun-20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07-Jun-20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475443033"/>
      </p:ext>
    </p:extLst>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167425"/>
            <a:ext cx="8112618" cy="1815921"/>
          </a:xfrm>
        </p:spPr>
        <p:txBody>
          <a:bodyPr>
            <a:normAutofit fontScale="90000"/>
          </a:bodyPr>
          <a:lstStyle/>
          <a:p>
            <a:pPr algn="ctr"/>
            <a:r>
              <a:rPr lang="en-US" sz="4400" dirty="0" smtClean="0">
                <a:latin typeface="Algerian" panose="04020705040A02060702" pitchFamily="82" charset="0"/>
              </a:rPr>
              <a:t/>
            </a:r>
            <a:br>
              <a:rPr lang="en-US" sz="4400" dirty="0" smtClean="0">
                <a:latin typeface="Algerian" panose="04020705040A02060702" pitchFamily="82" charset="0"/>
              </a:rPr>
            </a:br>
            <a:r>
              <a:rPr lang="en-US" sz="4400" dirty="0">
                <a:latin typeface="Algerian" panose="04020705040A02060702" pitchFamily="82" charset="0"/>
              </a:rPr>
              <a:t/>
            </a:r>
            <a:br>
              <a:rPr lang="en-US" sz="4400" dirty="0">
                <a:latin typeface="Algerian" panose="04020705040A02060702" pitchFamily="82" charset="0"/>
              </a:rPr>
            </a:br>
            <a:r>
              <a:rPr lang="en-US" sz="4400" dirty="0" smtClean="0">
                <a:latin typeface="Algerian" panose="04020705040A02060702" pitchFamily="82" charset="0"/>
              </a:rPr>
              <a:t> </a:t>
            </a:r>
            <a:r>
              <a:rPr lang="en-US" sz="4400" b="1" dirty="0">
                <a:solidFill>
                  <a:schemeClr val="bg1">
                    <a:lumMod val="85000"/>
                    <a:lumOff val="15000"/>
                  </a:schemeClr>
                </a:solidFill>
                <a:latin typeface="Algerian" panose="04020705040A02060702" pitchFamily="82" charset="0"/>
              </a:rPr>
              <a:t>Cricket FRONT  Foot Overstep No-Ball Detection by using</a:t>
            </a:r>
            <a:r>
              <a:rPr lang="en-US" sz="4400" dirty="0">
                <a:solidFill>
                  <a:schemeClr val="bg1">
                    <a:lumMod val="85000"/>
                    <a:lumOff val="15000"/>
                  </a:schemeClr>
                </a:solidFill>
                <a:latin typeface="Algerian" panose="04020705040A02060702" pitchFamily="82" charset="0"/>
              </a:rPr>
              <a:t/>
            </a:r>
            <a:br>
              <a:rPr lang="en-US" sz="4400" dirty="0">
                <a:solidFill>
                  <a:schemeClr val="bg1">
                    <a:lumMod val="85000"/>
                    <a:lumOff val="15000"/>
                  </a:schemeClr>
                </a:solidFill>
                <a:latin typeface="Algerian" panose="04020705040A02060702" pitchFamily="82" charset="0"/>
              </a:rPr>
            </a:br>
            <a:r>
              <a:rPr lang="en-US" sz="4400" b="1" dirty="0">
                <a:solidFill>
                  <a:schemeClr val="bg1">
                    <a:lumMod val="85000"/>
                    <a:lumOff val="15000"/>
                  </a:schemeClr>
                </a:solidFill>
                <a:latin typeface="Algerian" panose="04020705040A02060702" pitchFamily="82" charset="0"/>
              </a:rPr>
              <a:t>IoT</a:t>
            </a:r>
            <a:r>
              <a:rPr lang="en-US" sz="4400" dirty="0">
                <a:solidFill>
                  <a:schemeClr val="bg1">
                    <a:lumMod val="85000"/>
                    <a:lumOff val="15000"/>
                  </a:schemeClr>
                </a:solidFill>
                <a:latin typeface="Algerian" panose="04020705040A02060702" pitchFamily="82" charset="0"/>
              </a:rPr>
              <a:t/>
            </a:r>
            <a:br>
              <a:rPr lang="en-US" sz="4400" dirty="0">
                <a:solidFill>
                  <a:schemeClr val="bg1">
                    <a:lumMod val="85000"/>
                    <a:lumOff val="15000"/>
                  </a:schemeClr>
                </a:solidFill>
                <a:latin typeface="Algerian" panose="04020705040A02060702" pitchFamily="82" charset="0"/>
              </a:rPr>
            </a:br>
            <a:endParaRPr lang="en-US" sz="4400" dirty="0">
              <a:solidFill>
                <a:schemeClr val="bg1">
                  <a:lumMod val="85000"/>
                  <a:lumOff val="15000"/>
                </a:schemeClr>
              </a:solidFill>
              <a:latin typeface="Algerian" panose="04020705040A02060702" pitchFamily="82" charset="0"/>
            </a:endParaRPr>
          </a:p>
        </p:txBody>
      </p:sp>
      <p:sp>
        <p:nvSpPr>
          <p:cNvPr id="5" name="Subtitle 4"/>
          <p:cNvSpPr>
            <a:spLocks noGrp="1"/>
          </p:cNvSpPr>
          <p:nvPr>
            <p:ph idx="1"/>
          </p:nvPr>
        </p:nvSpPr>
        <p:spPr>
          <a:xfrm>
            <a:off x="6091310" y="3896750"/>
            <a:ext cx="5692859" cy="2388139"/>
          </a:xfrm>
        </p:spPr>
        <p:txBody>
          <a:bodyPr/>
          <a:lstStyle/>
          <a:p>
            <a:pPr marL="0" indent="0" algn="ctr">
              <a:buNone/>
            </a:pPr>
            <a:endParaRPr lang="en-US" dirty="0" smtClean="0">
              <a:latin typeface="Algerian" panose="04020705040A02060702" pitchFamily="82" charset="0"/>
            </a:endParaRPr>
          </a:p>
          <a:p>
            <a:pPr marL="0" indent="0" algn="ctr">
              <a:buNone/>
            </a:pPr>
            <a:endParaRPr lang="en-US" dirty="0">
              <a:latin typeface="Algerian" panose="04020705040A02060702" pitchFamily="82" charset="0"/>
            </a:endParaRPr>
          </a:p>
          <a:p>
            <a:pPr marL="0" indent="0" algn="ctr">
              <a:buNone/>
            </a:pPr>
            <a:r>
              <a:rPr lang="en-US" dirty="0" smtClean="0">
                <a:solidFill>
                  <a:schemeClr val="bg1"/>
                </a:solidFill>
                <a:latin typeface="Algerian" panose="04020705040A02060702" pitchFamily="82" charset="0"/>
              </a:rPr>
              <a:t>GUIDED BY</a:t>
            </a:r>
          </a:p>
          <a:p>
            <a:pPr marL="0" indent="0" algn="ctr">
              <a:buNone/>
            </a:pPr>
            <a:r>
              <a:rPr lang="en-US" dirty="0" smtClean="0">
                <a:solidFill>
                  <a:schemeClr val="bg1"/>
                </a:solidFill>
                <a:latin typeface="Algerian" panose="04020705040A02060702" pitchFamily="82" charset="0"/>
              </a:rPr>
              <a:t>DR.S.Prema MCA,M.Phil.,Ph.D..</a:t>
            </a:r>
            <a:endParaRPr lang="en-US" dirty="0">
              <a:solidFill>
                <a:schemeClr val="bg1"/>
              </a:solidFill>
              <a:latin typeface="Algerian" panose="04020705040A02060702" pitchFamily="82" charset="0"/>
            </a:endParaRPr>
          </a:p>
        </p:txBody>
      </p:sp>
    </p:spTree>
    <p:extLst>
      <p:ext uri="{BB962C8B-B14F-4D97-AF65-F5344CB8AC3E}">
        <p14:creationId xmlns:p14="http://schemas.microsoft.com/office/powerpoint/2010/main" val="558076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19707" y="1159099"/>
            <a:ext cx="9697791" cy="5022760"/>
          </a:xfrm>
        </p:spPr>
        <p:txBody>
          <a:bodyPr/>
          <a:lstStyle/>
          <a:p>
            <a:pPr marL="0" indent="0">
              <a:buNone/>
            </a:pPr>
            <a:r>
              <a:rPr lang="en-US" b="1" dirty="0"/>
              <a:t>Do you know what is Mean By </a:t>
            </a:r>
            <a:r>
              <a:rPr lang="en-US" b="1" dirty="0" smtClean="0"/>
              <a:t>No-Ball </a:t>
            </a:r>
            <a:r>
              <a:rPr lang="en-IN" b="1" dirty="0"/>
              <a:t>?</a:t>
            </a:r>
            <a:endParaRPr lang="en-US" b="1" dirty="0"/>
          </a:p>
          <a:p>
            <a:pPr marL="0" indent="0">
              <a:buNone/>
            </a:pPr>
            <a:r>
              <a:rPr lang="en-US" dirty="0" smtClean="0"/>
              <a:t>			</a:t>
            </a:r>
            <a:r>
              <a:rPr lang="en-IN" dirty="0"/>
              <a:t>It Means a Illegal Delivery to the Batsman. It Awarded Extra Run to the Batting Team, For that Ball Batsman Receives Free Hit </a:t>
            </a:r>
            <a:endParaRPr lang="en-IN" dirty="0" smtClean="0"/>
          </a:p>
          <a:p>
            <a:pPr marL="0" indent="0">
              <a:buNone/>
            </a:pPr>
            <a:endParaRPr lang="en-IN" dirty="0"/>
          </a:p>
          <a:p>
            <a:pPr marL="0" indent="0">
              <a:buNone/>
            </a:pPr>
            <a:r>
              <a:rPr lang="en-IN" b="1" dirty="0" smtClean="0"/>
              <a:t>Do you Know what is Mean by Front foot No-ball ?</a:t>
            </a:r>
          </a:p>
          <a:p>
            <a:pPr marL="0" indent="0">
              <a:buNone/>
            </a:pPr>
            <a:r>
              <a:rPr lang="en-IN" b="1" dirty="0"/>
              <a:t>	</a:t>
            </a:r>
            <a:r>
              <a:rPr lang="en-IN" b="1" dirty="0" smtClean="0"/>
              <a:t>		 </a:t>
            </a:r>
            <a:r>
              <a:rPr lang="en-US" dirty="0"/>
              <a:t>The heel of the bowler's front foot lands on or in front of the popping crease (the front line of the batting crease).However, the front foot can be raised over the line as long as the heel does not go </a:t>
            </a:r>
            <a:r>
              <a:rPr lang="en-US" dirty="0" smtClean="0"/>
              <a:t>beyond </a:t>
            </a:r>
            <a:r>
              <a:rPr lang="en-US" dirty="0"/>
              <a:t>the popping crease</a:t>
            </a:r>
          </a:p>
        </p:txBody>
      </p:sp>
      <p:pic>
        <p:nvPicPr>
          <p:cNvPr id="5" name="Picture 4"/>
          <p:cNvPicPr>
            <a:picLocks noChangeAspect="1"/>
          </p:cNvPicPr>
          <p:nvPr/>
        </p:nvPicPr>
        <p:blipFill>
          <a:blip r:embed="rId2"/>
          <a:stretch>
            <a:fillRect/>
          </a:stretch>
        </p:blipFill>
        <p:spPr>
          <a:xfrm>
            <a:off x="10491671" y="798887"/>
            <a:ext cx="725827" cy="862488"/>
          </a:xfrm>
          <a:prstGeom prst="rect">
            <a:avLst/>
          </a:prstGeom>
        </p:spPr>
      </p:pic>
      <p:pic>
        <p:nvPicPr>
          <p:cNvPr id="2" name="Picture 1"/>
          <p:cNvPicPr>
            <a:picLocks noChangeAspect="1"/>
          </p:cNvPicPr>
          <p:nvPr/>
        </p:nvPicPr>
        <p:blipFill>
          <a:blip r:embed="rId3"/>
          <a:stretch>
            <a:fillRect/>
          </a:stretch>
        </p:blipFill>
        <p:spPr>
          <a:xfrm>
            <a:off x="3481810" y="4138916"/>
            <a:ext cx="3949300" cy="2231329"/>
          </a:xfrm>
          <a:prstGeom prst="rect">
            <a:avLst/>
          </a:prstGeom>
        </p:spPr>
      </p:pic>
    </p:spTree>
    <p:extLst>
      <p:ext uri="{BB962C8B-B14F-4D97-AF65-F5344CB8AC3E}">
        <p14:creationId xmlns:p14="http://schemas.microsoft.com/office/powerpoint/2010/main" val="13672645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5020" y="978794"/>
            <a:ext cx="2125014" cy="772732"/>
          </a:xfrm>
        </p:spPr>
        <p:txBody>
          <a:bodyPr>
            <a:normAutofit/>
          </a:bodyPr>
          <a:lstStyle/>
          <a:p>
            <a:r>
              <a:rPr lang="en-US" sz="2800" dirty="0" smtClean="0">
                <a:solidFill>
                  <a:schemeClr val="tx1">
                    <a:lumMod val="85000"/>
                    <a:lumOff val="15000"/>
                  </a:schemeClr>
                </a:solidFill>
                <a:latin typeface="Algerian" panose="04020705040A02060702" pitchFamily="82" charset="0"/>
              </a:rPr>
              <a:t>ABSTRACT</a:t>
            </a:r>
            <a:endParaRPr lang="en-US" sz="2800" dirty="0">
              <a:solidFill>
                <a:schemeClr val="tx1">
                  <a:lumMod val="85000"/>
                  <a:lumOff val="15000"/>
                </a:schemeClr>
              </a:solidFill>
              <a:latin typeface="Algerian" panose="04020705040A02060702" pitchFamily="82" charset="0"/>
            </a:endParaRPr>
          </a:p>
        </p:txBody>
      </p:sp>
      <p:sp>
        <p:nvSpPr>
          <p:cNvPr id="3" name="Content Placeholder 2"/>
          <p:cNvSpPr>
            <a:spLocks noGrp="1"/>
          </p:cNvSpPr>
          <p:nvPr>
            <p:ph idx="1"/>
          </p:nvPr>
        </p:nvSpPr>
        <p:spPr>
          <a:xfrm>
            <a:off x="1584101" y="1944710"/>
            <a:ext cx="9839461" cy="4391696"/>
          </a:xfrm>
        </p:spPr>
        <p:txBody>
          <a:bodyPr/>
          <a:lstStyle/>
          <a:p>
            <a:r>
              <a:rPr lang="en-IN" dirty="0"/>
              <a:t>Cricket is a worldwide popular game where different technologies are being used to help the match umpires to make decisions. Often due to the human perception, deciding whether a bowled delivery is a no-ball or legal ball which causes controversy</a:t>
            </a:r>
            <a:r>
              <a:rPr lang="en-IN" dirty="0" smtClean="0"/>
              <a:t>.</a:t>
            </a:r>
          </a:p>
          <a:p>
            <a:r>
              <a:rPr lang="en-US" dirty="0" smtClean="0"/>
              <a:t>The delivery </a:t>
            </a:r>
            <a:r>
              <a:rPr lang="en-US" dirty="0"/>
              <a:t>is considered overstepped no ball if the heel of the front foot of bowler lands </a:t>
            </a:r>
            <a:r>
              <a:rPr lang="en-US" dirty="0" smtClean="0"/>
              <a:t>on or </a:t>
            </a:r>
            <a:r>
              <a:rPr lang="en-US" dirty="0"/>
              <a:t>in front of the popping </a:t>
            </a:r>
            <a:r>
              <a:rPr lang="en-US" dirty="0" smtClean="0"/>
              <a:t>crease It was Difficult task for the umpires to detect the No ball</a:t>
            </a:r>
          </a:p>
          <a:p>
            <a:r>
              <a:rPr lang="en-US" dirty="0" smtClean="0"/>
              <a:t>To </a:t>
            </a:r>
            <a:r>
              <a:rPr lang="en-US" dirty="0"/>
              <a:t>make accurate </a:t>
            </a:r>
            <a:r>
              <a:rPr lang="en-US" dirty="0" smtClean="0"/>
              <a:t>decision. </a:t>
            </a:r>
            <a:r>
              <a:rPr lang="en-US" dirty="0"/>
              <a:t>In this System sensor </a:t>
            </a:r>
            <a:r>
              <a:rPr lang="en-US" dirty="0" smtClean="0"/>
              <a:t>can Automatically  </a:t>
            </a:r>
            <a:r>
              <a:rPr lang="en-US" dirty="0"/>
              <a:t>detect the Overstepping Delivery and Sends the alert Message to the Umpire after that he Signals it as a No-Ball.</a:t>
            </a:r>
          </a:p>
          <a:p>
            <a:endParaRPr lang="en-US" dirty="0"/>
          </a:p>
          <a:p>
            <a:endParaRPr lang="en-US" dirty="0" smtClean="0"/>
          </a:p>
        </p:txBody>
      </p:sp>
    </p:spTree>
    <p:extLst>
      <p:ext uri="{BB962C8B-B14F-4D97-AF65-F5344CB8AC3E}">
        <p14:creationId xmlns:p14="http://schemas.microsoft.com/office/powerpoint/2010/main" val="1931464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chemeClr val="tx1">
                    <a:lumMod val="85000"/>
                    <a:lumOff val="15000"/>
                  </a:schemeClr>
                </a:solidFill>
                <a:latin typeface="Algerian" panose="04020705040A02060702" pitchFamily="82" charset="0"/>
              </a:rPr>
              <a:t>EXISTING SYSTEM</a:t>
            </a:r>
            <a:endParaRPr lang="en-US" sz="2800" dirty="0">
              <a:solidFill>
                <a:schemeClr val="tx1">
                  <a:lumMod val="85000"/>
                  <a:lumOff val="15000"/>
                </a:schemeClr>
              </a:solidFill>
              <a:latin typeface="Algerian" panose="04020705040A02060702" pitchFamily="82" charset="0"/>
            </a:endParaRPr>
          </a:p>
        </p:txBody>
      </p:sp>
      <p:sp>
        <p:nvSpPr>
          <p:cNvPr id="3" name="Content Placeholder 2"/>
          <p:cNvSpPr>
            <a:spLocks noGrp="1"/>
          </p:cNvSpPr>
          <p:nvPr>
            <p:ph idx="1"/>
          </p:nvPr>
        </p:nvSpPr>
        <p:spPr/>
        <p:txBody>
          <a:bodyPr/>
          <a:lstStyle/>
          <a:p>
            <a:pPr marL="0" indent="0">
              <a:buNone/>
            </a:pPr>
            <a:endParaRPr lang="en-US" dirty="0"/>
          </a:p>
          <a:p>
            <a:r>
              <a:rPr lang="en-US" dirty="0"/>
              <a:t>In Existing System image subtraction technique to analysis the video data </a:t>
            </a:r>
            <a:r>
              <a:rPr lang="en-US" dirty="0" smtClean="0"/>
              <a:t>to </a:t>
            </a:r>
            <a:r>
              <a:rPr lang="en-US" dirty="0"/>
              <a:t>detect the overstep no ball. Our system model to detect the no ball </a:t>
            </a:r>
            <a:endParaRPr lang="en-US" dirty="0" smtClean="0"/>
          </a:p>
          <a:p>
            <a:r>
              <a:rPr lang="en-IN" dirty="0"/>
              <a:t>In </a:t>
            </a:r>
            <a:r>
              <a:rPr lang="en-IN" dirty="0" smtClean="0"/>
              <a:t>that System  </a:t>
            </a:r>
            <a:r>
              <a:rPr lang="en-IN" dirty="0"/>
              <a:t>3</a:t>
            </a:r>
            <a:r>
              <a:rPr lang="en-IN" baseline="30000" dirty="0"/>
              <a:t>rd</a:t>
            </a:r>
            <a:r>
              <a:rPr lang="en-IN" dirty="0"/>
              <a:t> Umpire can Check the Video footage of the previous ball to make Decision Whether it is a NO-BALL or Not</a:t>
            </a:r>
            <a:endParaRPr lang="en-US" dirty="0"/>
          </a:p>
        </p:txBody>
      </p:sp>
      <p:pic>
        <p:nvPicPr>
          <p:cNvPr id="5" name="Picture 4"/>
          <p:cNvPicPr>
            <a:picLocks noChangeAspect="1"/>
          </p:cNvPicPr>
          <p:nvPr/>
        </p:nvPicPr>
        <p:blipFill>
          <a:blip r:embed="rId2"/>
          <a:stretch>
            <a:fillRect/>
          </a:stretch>
        </p:blipFill>
        <p:spPr>
          <a:xfrm>
            <a:off x="2572273" y="2421228"/>
            <a:ext cx="3522138" cy="2588654"/>
          </a:xfrm>
          <a:prstGeom prst="rect">
            <a:avLst/>
          </a:prstGeom>
        </p:spPr>
      </p:pic>
      <p:sp>
        <p:nvSpPr>
          <p:cNvPr id="4" name="Text Placeholder 3"/>
          <p:cNvSpPr>
            <a:spLocks noGrp="1"/>
          </p:cNvSpPr>
          <p:nvPr>
            <p:ph type="body" sz="half" idx="2"/>
          </p:nvPr>
        </p:nvSpPr>
        <p:spPr>
          <a:xfrm>
            <a:off x="2589212" y="2112135"/>
            <a:ext cx="3505199" cy="3748914"/>
          </a:xfrm>
        </p:spPr>
        <p:txBody>
          <a:bodyPr/>
          <a:lstStyle/>
          <a:p>
            <a:r>
              <a:rPr lang="en-US" b="1" dirty="0" smtClean="0"/>
              <a:t>Image Subtraction Technique</a:t>
            </a:r>
            <a:endParaRPr lang="en-US" b="1" dirty="0"/>
          </a:p>
        </p:txBody>
      </p:sp>
    </p:spTree>
    <p:extLst>
      <p:ext uri="{BB962C8B-B14F-4D97-AF65-F5344CB8AC3E}">
        <p14:creationId xmlns:p14="http://schemas.microsoft.com/office/powerpoint/2010/main" val="3747389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solidFill>
                  <a:schemeClr val="tx1"/>
                </a:solidFill>
                <a:latin typeface="Algerian" panose="04020705040A02060702" pitchFamily="82" charset="0"/>
              </a:rPr>
              <a:t>How Existing System Works</a:t>
            </a:r>
            <a:endParaRPr lang="en-US" sz="2800" dirty="0">
              <a:solidFill>
                <a:schemeClr val="tx1"/>
              </a:solidFill>
              <a:latin typeface="Algerian" panose="04020705040A02060702" pitchFamily="82" charset="0"/>
            </a:endParaRPr>
          </a:p>
        </p:txBody>
      </p:sp>
      <p:sp>
        <p:nvSpPr>
          <p:cNvPr id="7" name="Content Placeholder 6"/>
          <p:cNvSpPr>
            <a:spLocks noGrp="1"/>
          </p:cNvSpPr>
          <p:nvPr>
            <p:ph sz="half" idx="1"/>
          </p:nvPr>
        </p:nvSpPr>
        <p:spPr>
          <a:xfrm>
            <a:off x="1622740" y="1378039"/>
            <a:ext cx="4893970" cy="4613131"/>
          </a:xfrm>
        </p:spPr>
        <p:txBody>
          <a:bodyPr>
            <a:normAutofit fontScale="92500" lnSpcReduction="20000"/>
          </a:bodyPr>
          <a:lstStyle/>
          <a:p>
            <a:r>
              <a:rPr lang="en-US" dirty="0" smtClean="0"/>
              <a:t>NO BALL ON INTERNATIONAL MATCH </a:t>
            </a:r>
            <a:endParaRPr lang="en-US" dirty="0"/>
          </a:p>
        </p:txBody>
      </p:sp>
      <p:sp>
        <p:nvSpPr>
          <p:cNvPr id="8" name="Content Placeholder 7"/>
          <p:cNvSpPr>
            <a:spLocks noGrp="1"/>
          </p:cNvSpPr>
          <p:nvPr>
            <p:ph sz="half" idx="2"/>
          </p:nvPr>
        </p:nvSpPr>
        <p:spPr>
          <a:xfrm>
            <a:off x="7265874" y="2133600"/>
            <a:ext cx="3397834" cy="2914918"/>
          </a:xfrm>
        </p:spPr>
        <p:txBody>
          <a:bodyPr>
            <a:normAutofit fontScale="92500" lnSpcReduction="20000"/>
          </a:bodyPr>
          <a:lstStyle/>
          <a:p>
            <a:r>
              <a:rPr lang="en-US" dirty="0" smtClean="0"/>
              <a:t>Here On Field Umpire Un- Noticed the Front foot No Ball And Give Out for the Batsmen</a:t>
            </a:r>
          </a:p>
          <a:p>
            <a:r>
              <a:rPr lang="en-US" dirty="0" smtClean="0"/>
              <a:t>After that 3</a:t>
            </a:r>
            <a:r>
              <a:rPr lang="en-US" baseline="30000" dirty="0" smtClean="0"/>
              <a:t>rd</a:t>
            </a:r>
            <a:r>
              <a:rPr lang="en-US" dirty="0" smtClean="0"/>
              <a:t> Umpire Checks the Video Footage Of the Front foot Of the Bowler  He noticed that it was a No Ball </a:t>
            </a:r>
          </a:p>
          <a:p>
            <a:r>
              <a:rPr lang="en-US" dirty="0" smtClean="0"/>
              <a:t>So On field Umpire Change the Decision And Give No Ball Signal</a:t>
            </a:r>
            <a:endParaRPr lang="en-US" dirty="0"/>
          </a:p>
        </p:txBody>
      </p:sp>
      <p:pic>
        <p:nvPicPr>
          <p:cNvPr id="6" name="Warner reprieved as Naseem no-ball denies maiden w(720P_H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62305" y="1700011"/>
            <a:ext cx="4410266" cy="3258355"/>
          </a:xfrm>
          <a:prstGeom prst="rect">
            <a:avLst/>
          </a:prstGeom>
        </p:spPr>
      </p:pic>
    </p:spTree>
    <p:extLst>
      <p:ext uri="{BB962C8B-B14F-4D97-AF65-F5344CB8AC3E}">
        <p14:creationId xmlns:p14="http://schemas.microsoft.com/office/powerpoint/2010/main" val="15698786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chemeClr val="tx1">
                    <a:lumMod val="85000"/>
                    <a:lumOff val="15000"/>
                  </a:schemeClr>
                </a:solidFill>
                <a:latin typeface="Algerian" panose="04020705040A02060702" pitchFamily="82" charset="0"/>
              </a:rPr>
              <a:t>PROPOSED SYSTEM</a:t>
            </a:r>
            <a:endParaRPr lang="en-US" sz="2800" dirty="0">
              <a:solidFill>
                <a:schemeClr val="tx1">
                  <a:lumMod val="85000"/>
                  <a:lumOff val="15000"/>
                </a:schemeClr>
              </a:solidFill>
              <a:latin typeface="Algerian" panose="04020705040A02060702" pitchFamily="82" charset="0"/>
            </a:endParaRPr>
          </a:p>
        </p:txBody>
      </p:sp>
      <p:sp>
        <p:nvSpPr>
          <p:cNvPr id="3" name="Content Placeholder 2"/>
          <p:cNvSpPr>
            <a:spLocks noGrp="1"/>
          </p:cNvSpPr>
          <p:nvPr>
            <p:ph idx="1"/>
          </p:nvPr>
        </p:nvSpPr>
        <p:spPr>
          <a:xfrm>
            <a:off x="6272011" y="1236372"/>
            <a:ext cx="5232601" cy="4750460"/>
          </a:xfrm>
        </p:spPr>
        <p:txBody>
          <a:bodyPr/>
          <a:lstStyle/>
          <a:p>
            <a:r>
              <a:rPr lang="en-US" dirty="0" smtClean="0"/>
              <a:t>In the proposed System we  use the sensors in the cricket pitch </a:t>
            </a:r>
          </a:p>
          <a:p>
            <a:r>
              <a:rPr lang="en-US" dirty="0" smtClean="0"/>
              <a:t>In the popping Crease we can use the Proximity sensor and Metal in bowlers shoe heal part</a:t>
            </a:r>
          </a:p>
          <a:p>
            <a:r>
              <a:rPr lang="en-US" dirty="0" smtClean="0"/>
              <a:t>Proximity Sensor can </a:t>
            </a:r>
            <a:r>
              <a:rPr lang="en-US" dirty="0"/>
              <a:t>able to detect the presence of nearby objects without any physical contact</a:t>
            </a:r>
            <a:r>
              <a:rPr lang="en-US" dirty="0" smtClean="0"/>
              <a:t>.</a:t>
            </a:r>
          </a:p>
          <a:p>
            <a:r>
              <a:rPr lang="en-IN" dirty="0" smtClean="0"/>
              <a:t>It can </a:t>
            </a:r>
            <a:r>
              <a:rPr lang="en-IN" dirty="0"/>
              <a:t>Detect the Overstepping Delivery and Sends the alert </a:t>
            </a:r>
            <a:r>
              <a:rPr lang="en-IN" dirty="0" smtClean="0"/>
              <a:t>Message(Via Transmitter And Receiver) </a:t>
            </a:r>
            <a:r>
              <a:rPr lang="en-IN" dirty="0"/>
              <a:t>to the Umpire after that he Signals it as a </a:t>
            </a:r>
            <a:r>
              <a:rPr lang="en-IN" dirty="0" smtClean="0"/>
              <a:t>No-Ball and Gives the Free hit And also in LCD Screen it Displays No- Ball Message</a:t>
            </a:r>
            <a:endParaRPr lang="en-US" dirty="0"/>
          </a:p>
        </p:txBody>
      </p:sp>
      <p:pic>
        <p:nvPicPr>
          <p:cNvPr id="6" name="Picture 5"/>
          <p:cNvPicPr>
            <a:picLocks noChangeAspect="1"/>
          </p:cNvPicPr>
          <p:nvPr/>
        </p:nvPicPr>
        <p:blipFill>
          <a:blip r:embed="rId2"/>
          <a:stretch>
            <a:fillRect/>
          </a:stretch>
        </p:blipFill>
        <p:spPr>
          <a:xfrm>
            <a:off x="2498501" y="2178037"/>
            <a:ext cx="2898966" cy="1750020"/>
          </a:xfrm>
          <a:prstGeom prst="rect">
            <a:avLst/>
          </a:prstGeom>
        </p:spPr>
      </p:pic>
      <p:sp>
        <p:nvSpPr>
          <p:cNvPr id="4" name="Text Placeholder 3"/>
          <p:cNvSpPr>
            <a:spLocks noGrp="1"/>
          </p:cNvSpPr>
          <p:nvPr>
            <p:ph type="body" sz="half" idx="2"/>
          </p:nvPr>
        </p:nvSpPr>
        <p:spPr>
          <a:xfrm>
            <a:off x="2086730" y="1674254"/>
            <a:ext cx="3644369" cy="4507605"/>
          </a:xfrm>
        </p:spPr>
        <p:txBody>
          <a:bodyPr/>
          <a:lstStyle/>
          <a:p>
            <a:r>
              <a:rPr lang="en-US" b="1" dirty="0" smtClean="0"/>
              <a:t>Proximity sensor in popping crease</a:t>
            </a:r>
          </a:p>
          <a:p>
            <a:endParaRPr lang="en-US" b="1" dirty="0"/>
          </a:p>
          <a:p>
            <a:endParaRPr lang="en-US" b="1" dirty="0" smtClean="0"/>
          </a:p>
          <a:p>
            <a:endParaRPr lang="en-US" b="1" dirty="0"/>
          </a:p>
          <a:p>
            <a:endParaRPr lang="en-US" b="1" dirty="0" smtClean="0"/>
          </a:p>
          <a:p>
            <a:endParaRPr lang="en-US" b="1" dirty="0"/>
          </a:p>
          <a:p>
            <a:endParaRPr lang="en-US" b="1" dirty="0" smtClean="0"/>
          </a:p>
          <a:p>
            <a:r>
              <a:rPr lang="en-US" b="1" dirty="0"/>
              <a:t>Proximity sensor in </a:t>
            </a:r>
            <a:r>
              <a:rPr lang="en-US" b="1" dirty="0" smtClean="0"/>
              <a:t>customized shoe</a:t>
            </a:r>
            <a:endParaRPr lang="en-US" b="1" dirty="0"/>
          </a:p>
          <a:p>
            <a:endParaRPr lang="en-US" b="1" dirty="0"/>
          </a:p>
        </p:txBody>
      </p:sp>
      <p:pic>
        <p:nvPicPr>
          <p:cNvPr id="7" name="Picture 6"/>
          <p:cNvPicPr>
            <a:picLocks noChangeAspect="1"/>
          </p:cNvPicPr>
          <p:nvPr/>
        </p:nvPicPr>
        <p:blipFill>
          <a:blip r:embed="rId3"/>
          <a:stretch>
            <a:fillRect/>
          </a:stretch>
        </p:blipFill>
        <p:spPr>
          <a:xfrm>
            <a:off x="2279561" y="4481848"/>
            <a:ext cx="3238765" cy="1504984"/>
          </a:xfrm>
          <a:prstGeom prst="rect">
            <a:avLst/>
          </a:prstGeom>
        </p:spPr>
      </p:pic>
    </p:spTree>
    <p:extLst>
      <p:ext uri="{BB962C8B-B14F-4D97-AF65-F5344CB8AC3E}">
        <p14:creationId xmlns:p14="http://schemas.microsoft.com/office/powerpoint/2010/main" val="1796383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7016" y="624110"/>
            <a:ext cx="6654105" cy="947113"/>
          </a:xfrm>
        </p:spPr>
        <p:txBody>
          <a:bodyPr>
            <a:normAutofit/>
          </a:bodyPr>
          <a:lstStyle/>
          <a:p>
            <a:r>
              <a:rPr lang="en-US" sz="2800" dirty="0" smtClean="0">
                <a:solidFill>
                  <a:schemeClr val="tx1">
                    <a:lumMod val="75000"/>
                    <a:lumOff val="25000"/>
                  </a:schemeClr>
                </a:solidFill>
                <a:latin typeface="Algerian" panose="04020705040A02060702" pitchFamily="82" charset="0"/>
              </a:rPr>
              <a:t>HARDWARE REQUIREMENTS</a:t>
            </a:r>
            <a:endParaRPr lang="en-US" sz="2800" dirty="0">
              <a:solidFill>
                <a:schemeClr val="tx1">
                  <a:lumMod val="75000"/>
                  <a:lumOff val="25000"/>
                </a:schemeClr>
              </a:solidFill>
              <a:latin typeface="Algerian" panose="04020705040A02060702" pitchFamily="82" charset="0"/>
            </a:endParaRPr>
          </a:p>
        </p:txBody>
      </p:sp>
      <p:sp>
        <p:nvSpPr>
          <p:cNvPr id="3" name="Content Placeholder 2"/>
          <p:cNvSpPr>
            <a:spLocks noGrp="1"/>
          </p:cNvSpPr>
          <p:nvPr>
            <p:ph idx="1"/>
          </p:nvPr>
        </p:nvSpPr>
        <p:spPr>
          <a:xfrm>
            <a:off x="2009104" y="1226453"/>
            <a:ext cx="9427335" cy="5212983"/>
          </a:xfrm>
        </p:spPr>
        <p:txBody>
          <a:bodyPr/>
          <a:lstStyle/>
          <a:p>
            <a:r>
              <a:rPr lang="en-US" dirty="0" smtClean="0"/>
              <a:t>Proximity Sensor (Inductive)</a:t>
            </a:r>
          </a:p>
          <a:p>
            <a:r>
              <a:rPr lang="en-US" dirty="0" smtClean="0"/>
              <a:t>Arduino UNO </a:t>
            </a:r>
          </a:p>
          <a:p>
            <a:r>
              <a:rPr lang="en-US" dirty="0" smtClean="0"/>
              <a:t>Bread board and jumper wires</a:t>
            </a:r>
          </a:p>
          <a:p>
            <a:r>
              <a:rPr lang="en-US" dirty="0" smtClean="0"/>
              <a:t>Wi-Fi Module</a:t>
            </a:r>
          </a:p>
          <a:p>
            <a:r>
              <a:rPr lang="en-US" dirty="0" smtClean="0"/>
              <a:t>Receiver and Transmitter</a:t>
            </a:r>
          </a:p>
          <a:p>
            <a:r>
              <a:rPr lang="en-US" dirty="0" smtClean="0"/>
              <a:t>LCD Display</a:t>
            </a:r>
          </a:p>
          <a:p>
            <a:r>
              <a:rPr lang="en-US" dirty="0" smtClean="0"/>
              <a:t>Customized Shoe (Metal in the shoe heal part)</a:t>
            </a:r>
          </a:p>
          <a:p>
            <a:r>
              <a:rPr lang="en-US" dirty="0" smtClean="0"/>
              <a:t>Power supply (5v)</a:t>
            </a:r>
            <a:endParaRPr lang="en-US" sz="2800" dirty="0" smtClean="0">
              <a:latin typeface="Algerian" panose="04020705040A02060702" pitchFamily="82" charset="0"/>
            </a:endParaRPr>
          </a:p>
          <a:p>
            <a:pPr marL="0" indent="0">
              <a:buNone/>
            </a:pPr>
            <a:r>
              <a:rPr lang="en-US" sz="2800" dirty="0" smtClean="0">
                <a:latin typeface="Algerian" panose="04020705040A02060702" pitchFamily="82" charset="0"/>
              </a:rPr>
              <a:t>Software REQUIREMENTS</a:t>
            </a:r>
            <a:endParaRPr lang="en-US" dirty="0">
              <a:solidFill>
                <a:prstClr val="black">
                  <a:lumMod val="75000"/>
                  <a:lumOff val="25000"/>
                </a:prstClr>
              </a:solidFill>
            </a:endParaRPr>
          </a:p>
          <a:p>
            <a:pPr lvl="0">
              <a:buClr>
                <a:srgbClr val="353535"/>
              </a:buClr>
            </a:pPr>
            <a:r>
              <a:rPr lang="en-US" dirty="0" smtClean="0">
                <a:solidFill>
                  <a:prstClr val="black">
                    <a:lumMod val="75000"/>
                    <a:lumOff val="25000"/>
                  </a:prstClr>
                </a:solidFill>
              </a:rPr>
              <a:t>Arduino With Embedded C</a:t>
            </a:r>
            <a:endParaRPr lang="en-US" dirty="0">
              <a:solidFill>
                <a:prstClr val="black">
                  <a:lumMod val="75000"/>
                  <a:lumOff val="25000"/>
                </a:prstClr>
              </a:solidFill>
            </a:endParaRPr>
          </a:p>
          <a:p>
            <a:pPr marL="0" indent="0">
              <a:buNone/>
            </a:pPr>
            <a:endParaRPr lang="en-US" dirty="0"/>
          </a:p>
        </p:txBody>
      </p:sp>
    </p:spTree>
    <p:extLst>
      <p:ext uri="{BB962C8B-B14F-4D97-AF65-F5344CB8AC3E}">
        <p14:creationId xmlns:p14="http://schemas.microsoft.com/office/powerpoint/2010/main" val="2902790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924" y="624110"/>
            <a:ext cx="6692744" cy="715293"/>
          </a:xfrm>
        </p:spPr>
        <p:txBody>
          <a:bodyPr>
            <a:normAutofit/>
          </a:bodyPr>
          <a:lstStyle/>
          <a:p>
            <a:r>
              <a:rPr lang="en-US" sz="2800" dirty="0" smtClean="0">
                <a:solidFill>
                  <a:schemeClr val="tx1"/>
                </a:solidFill>
                <a:latin typeface="Algerian" panose="04020705040A02060702" pitchFamily="82" charset="0"/>
              </a:rPr>
              <a:t>COMPONENTS CONNECTIVITY</a:t>
            </a:r>
            <a:endParaRPr lang="en-US" sz="2800" dirty="0">
              <a:solidFill>
                <a:schemeClr val="tx1"/>
              </a:solidFill>
              <a:latin typeface="Algerian" panose="04020705040A02060702" pitchFamily="82" charset="0"/>
            </a:endParaRPr>
          </a:p>
        </p:txBody>
      </p:sp>
      <p:pic>
        <p:nvPicPr>
          <p:cNvPr id="5" name="Picture 4"/>
          <p:cNvPicPr>
            <a:picLocks noChangeAspect="1"/>
          </p:cNvPicPr>
          <p:nvPr/>
        </p:nvPicPr>
        <p:blipFill rotWithShape="1">
          <a:blip r:embed="rId2"/>
          <a:srcRect l="20739" t="18930" r="21291" b="10420"/>
          <a:stretch/>
        </p:blipFill>
        <p:spPr>
          <a:xfrm>
            <a:off x="1545465" y="1620068"/>
            <a:ext cx="9028089" cy="4962214"/>
          </a:xfrm>
          <a:prstGeom prst="rect">
            <a:avLst/>
          </a:prstGeom>
        </p:spPr>
      </p:pic>
    </p:spTree>
    <p:extLst>
      <p:ext uri="{BB962C8B-B14F-4D97-AF65-F5344CB8AC3E}">
        <p14:creationId xmlns:p14="http://schemas.microsoft.com/office/powerpoint/2010/main" val="433052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0190" y="914400"/>
            <a:ext cx="4253949" cy="715617"/>
          </a:xfrm>
        </p:spPr>
        <p:txBody>
          <a:bodyPr>
            <a:normAutofit/>
          </a:bodyPr>
          <a:lstStyle/>
          <a:p>
            <a:r>
              <a:rPr lang="en-US" sz="2800" dirty="0" smtClean="0">
                <a:solidFill>
                  <a:schemeClr val="tx1">
                    <a:lumMod val="75000"/>
                    <a:lumOff val="25000"/>
                  </a:schemeClr>
                </a:solidFill>
                <a:latin typeface="Algerian" panose="04020705040A02060702" pitchFamily="82" charset="0"/>
              </a:rPr>
              <a:t>BLOCK DIAGRAM</a:t>
            </a:r>
            <a:endParaRPr lang="en-US" sz="2800" dirty="0">
              <a:solidFill>
                <a:schemeClr val="tx1">
                  <a:lumMod val="75000"/>
                  <a:lumOff val="25000"/>
                </a:schemeClr>
              </a:solidFill>
              <a:latin typeface="Algerian" panose="04020705040A02060702" pitchFamily="82" charset="0"/>
            </a:endParaRPr>
          </a:p>
        </p:txBody>
      </p:sp>
      <p:pic>
        <p:nvPicPr>
          <p:cNvPr id="4" name="Content Placeholder 3"/>
          <p:cNvPicPr>
            <a:picLocks noGrp="1" noChangeAspect="1"/>
          </p:cNvPicPr>
          <p:nvPr>
            <p:ph idx="1"/>
          </p:nvPr>
        </p:nvPicPr>
        <p:blipFill rotWithShape="1">
          <a:blip r:embed="rId2"/>
          <a:srcRect l="28672" t="19884" r="26843" b="15351"/>
          <a:stretch/>
        </p:blipFill>
        <p:spPr>
          <a:xfrm>
            <a:off x="2690191" y="1497529"/>
            <a:ext cx="6268279" cy="4521562"/>
          </a:xfrm>
          <a:prstGeom prst="rect">
            <a:avLst/>
          </a:prstGeom>
        </p:spPr>
      </p:pic>
    </p:spTree>
    <p:extLst>
      <p:ext uri="{BB962C8B-B14F-4D97-AF65-F5344CB8AC3E}">
        <p14:creationId xmlns:p14="http://schemas.microsoft.com/office/powerpoint/2010/main" val="3487464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0321" y="1094704"/>
            <a:ext cx="5756856" cy="695459"/>
          </a:xfrm>
        </p:spPr>
        <p:txBody>
          <a:bodyPr>
            <a:normAutofit/>
          </a:bodyPr>
          <a:lstStyle/>
          <a:p>
            <a:r>
              <a:rPr lang="en-US" sz="2800" dirty="0" smtClean="0">
                <a:solidFill>
                  <a:schemeClr val="tx1"/>
                </a:solidFill>
                <a:latin typeface="Algerian" panose="04020705040A02060702" pitchFamily="82" charset="0"/>
              </a:rPr>
              <a:t>CIRCUIT CONNECTION</a:t>
            </a:r>
            <a:endParaRPr lang="en-US" sz="2800" dirty="0">
              <a:solidFill>
                <a:schemeClr val="tx1"/>
              </a:solidFill>
              <a:latin typeface="Algerian" panose="04020705040A02060702" pitchFamily="8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9164" y="1957589"/>
            <a:ext cx="7017807" cy="3734873"/>
          </a:xfrm>
        </p:spPr>
      </p:pic>
    </p:spTree>
    <p:extLst>
      <p:ext uri="{BB962C8B-B14F-4D97-AF65-F5344CB8AC3E}">
        <p14:creationId xmlns:p14="http://schemas.microsoft.com/office/powerpoint/2010/main" val="3251687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0772" y="888642"/>
            <a:ext cx="4262908" cy="746974"/>
          </a:xfrm>
        </p:spPr>
        <p:txBody>
          <a:bodyPr>
            <a:normAutofit/>
          </a:bodyPr>
          <a:lstStyle/>
          <a:p>
            <a:r>
              <a:rPr lang="en-US" sz="2800" dirty="0" smtClean="0">
                <a:solidFill>
                  <a:schemeClr val="tx1">
                    <a:lumMod val="75000"/>
                    <a:lumOff val="25000"/>
                  </a:schemeClr>
                </a:solidFill>
                <a:latin typeface="Algerian" panose="04020705040A02060702" pitchFamily="82" charset="0"/>
              </a:rPr>
              <a:t>WORK FLOW</a:t>
            </a:r>
            <a:endParaRPr lang="en-US" sz="2800" dirty="0">
              <a:solidFill>
                <a:schemeClr val="tx1">
                  <a:lumMod val="75000"/>
                  <a:lumOff val="25000"/>
                </a:schemeClr>
              </a:solidFill>
              <a:latin typeface="Algerian" panose="04020705040A02060702" pitchFamily="82" charset="0"/>
            </a:endParaRPr>
          </a:p>
        </p:txBody>
      </p:sp>
      <p:pic>
        <p:nvPicPr>
          <p:cNvPr id="4" name="Content Placeholder 3"/>
          <p:cNvPicPr>
            <a:picLocks noGrp="1" noChangeAspect="1"/>
          </p:cNvPicPr>
          <p:nvPr>
            <p:ph idx="1"/>
          </p:nvPr>
        </p:nvPicPr>
        <p:blipFill rotWithShape="1">
          <a:blip r:embed="rId2"/>
          <a:srcRect l="50160" t="18179" r="9212" b="8533"/>
          <a:stretch/>
        </p:blipFill>
        <p:spPr>
          <a:xfrm>
            <a:off x="2150772" y="1442434"/>
            <a:ext cx="7147774" cy="4855336"/>
          </a:xfrm>
          <a:prstGeom prst="rect">
            <a:avLst/>
          </a:prstGeom>
        </p:spPr>
      </p:pic>
    </p:spTree>
    <p:extLst>
      <p:ext uri="{BB962C8B-B14F-4D97-AF65-F5344CB8AC3E}">
        <p14:creationId xmlns:p14="http://schemas.microsoft.com/office/powerpoint/2010/main" val="276595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5108641" cy="947113"/>
          </a:xfrm>
        </p:spPr>
        <p:txBody>
          <a:bodyPr>
            <a:normAutofit/>
          </a:bodyPr>
          <a:lstStyle/>
          <a:p>
            <a:r>
              <a:rPr lang="en-US" sz="2800" dirty="0" smtClean="0">
                <a:solidFill>
                  <a:schemeClr val="tx1"/>
                </a:solidFill>
                <a:latin typeface="Algerian" panose="04020705040A02060702" pitchFamily="82" charset="0"/>
              </a:rPr>
              <a:t>WORK IMPLEMENTATION</a:t>
            </a:r>
            <a:endParaRPr lang="en-US" sz="2800" dirty="0">
              <a:solidFill>
                <a:schemeClr val="tx1"/>
              </a:solidFill>
              <a:latin typeface="Algerian" panose="04020705040A02060702" pitchFamily="82" charset="0"/>
            </a:endParaRPr>
          </a:p>
        </p:txBody>
      </p:sp>
      <p:pic>
        <p:nvPicPr>
          <p:cNvPr id="6" name="Content Placeholder 5"/>
          <p:cNvPicPr>
            <a:picLocks noGrp="1" noChangeAspect="1"/>
          </p:cNvPicPr>
          <p:nvPr>
            <p:ph idx="1"/>
          </p:nvPr>
        </p:nvPicPr>
        <p:blipFill rotWithShape="1">
          <a:blip r:embed="rId2"/>
          <a:srcRect l="22563" t="25338" r="23394" b="22851"/>
          <a:stretch/>
        </p:blipFill>
        <p:spPr>
          <a:xfrm>
            <a:off x="2047741" y="1684047"/>
            <a:ext cx="8525813" cy="4433418"/>
          </a:xfrm>
          <a:prstGeom prst="rect">
            <a:avLst/>
          </a:prstGeom>
        </p:spPr>
      </p:pic>
    </p:spTree>
    <p:extLst>
      <p:ext uri="{BB962C8B-B14F-4D97-AF65-F5344CB8AC3E}">
        <p14:creationId xmlns:p14="http://schemas.microsoft.com/office/powerpoint/2010/main" val="163739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20200402-WA001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86379" y="1624639"/>
            <a:ext cx="7662928" cy="3527144"/>
          </a:xfrm>
          <a:prstGeom prst="rect">
            <a:avLst/>
          </a:prstGeom>
        </p:spPr>
      </p:pic>
      <p:sp>
        <p:nvSpPr>
          <p:cNvPr id="6" name="Rectangle 5"/>
          <p:cNvSpPr/>
          <p:nvPr/>
        </p:nvSpPr>
        <p:spPr>
          <a:xfrm rot="10800000" flipV="1">
            <a:off x="4990567" y="1047922"/>
            <a:ext cx="4501162" cy="369332"/>
          </a:xfrm>
          <a:prstGeom prst="rect">
            <a:avLst/>
          </a:prstGeom>
        </p:spPr>
        <p:txBody>
          <a:bodyPr wrap="square">
            <a:spAutoFit/>
          </a:bodyPr>
          <a:lstStyle/>
          <a:p>
            <a:r>
              <a:rPr lang="en-US" dirty="0" smtClean="0">
                <a:solidFill>
                  <a:schemeClr val="tx1">
                    <a:lumMod val="85000"/>
                    <a:lumOff val="15000"/>
                  </a:schemeClr>
                </a:solidFill>
                <a:latin typeface="Algerian" panose="04020705040A02060702" pitchFamily="82" charset="0"/>
              </a:rPr>
              <a:t>HOW IT WORKS</a:t>
            </a:r>
            <a:endParaRPr lang="en-US" dirty="0"/>
          </a:p>
        </p:txBody>
      </p:sp>
    </p:spTree>
    <p:extLst>
      <p:ext uri="{BB962C8B-B14F-4D97-AF65-F5344CB8AC3E}">
        <p14:creationId xmlns:p14="http://schemas.microsoft.com/office/powerpoint/2010/main" val="33062749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100000">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1684" y="1056068"/>
            <a:ext cx="7263685" cy="848932"/>
          </a:xfrm>
        </p:spPr>
        <p:txBody>
          <a:bodyPr>
            <a:normAutofit/>
          </a:bodyPr>
          <a:lstStyle/>
          <a:p>
            <a:r>
              <a:rPr lang="en-US" sz="2800" dirty="0" smtClean="0">
                <a:solidFill>
                  <a:schemeClr val="tx1">
                    <a:lumMod val="75000"/>
                    <a:lumOff val="25000"/>
                  </a:schemeClr>
                </a:solidFill>
                <a:latin typeface="Algerian" panose="04020705040A02060702" pitchFamily="82" charset="0"/>
              </a:rPr>
              <a:t>CONCLUSION</a:t>
            </a:r>
            <a:endParaRPr lang="en-US" sz="2800" dirty="0">
              <a:solidFill>
                <a:schemeClr val="tx1">
                  <a:lumMod val="75000"/>
                  <a:lumOff val="25000"/>
                </a:schemeClr>
              </a:solidFill>
              <a:latin typeface="Algerian" panose="04020705040A02060702" pitchFamily="82" charset="0"/>
            </a:endParaRPr>
          </a:p>
        </p:txBody>
      </p:sp>
      <p:sp>
        <p:nvSpPr>
          <p:cNvPr id="3" name="Content Placeholder 2"/>
          <p:cNvSpPr>
            <a:spLocks noGrp="1"/>
          </p:cNvSpPr>
          <p:nvPr>
            <p:ph idx="1"/>
          </p:nvPr>
        </p:nvSpPr>
        <p:spPr>
          <a:xfrm>
            <a:off x="2589212" y="2133601"/>
            <a:ext cx="8254799" cy="2052034"/>
          </a:xfrm>
        </p:spPr>
        <p:txBody>
          <a:bodyPr/>
          <a:lstStyle/>
          <a:p>
            <a:r>
              <a:rPr lang="en-US" dirty="0"/>
              <a:t>The sensors on the popping crease to detect the No Ball automatically. This will remove the interference of the On Field Umpire and the Third Umpire from the decision of the No Ball. </a:t>
            </a:r>
            <a:endParaRPr lang="en-US" dirty="0" smtClean="0"/>
          </a:p>
          <a:p>
            <a:r>
              <a:rPr lang="en-US" dirty="0" smtClean="0"/>
              <a:t>By </a:t>
            </a:r>
            <a:r>
              <a:rPr lang="en-US" dirty="0"/>
              <a:t>solving this problem cricket will get 100% accuracy in No ball without any human factor involved in it.</a:t>
            </a:r>
          </a:p>
          <a:p>
            <a:endParaRPr lang="en-US" dirty="0"/>
          </a:p>
        </p:txBody>
      </p:sp>
    </p:spTree>
    <p:extLst>
      <p:ext uri="{BB962C8B-B14F-4D97-AF65-F5344CB8AC3E}">
        <p14:creationId xmlns:p14="http://schemas.microsoft.com/office/powerpoint/2010/main" val="2461094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901520"/>
            <a:ext cx="7301764" cy="837127"/>
          </a:xfrm>
        </p:spPr>
        <p:txBody>
          <a:bodyPr>
            <a:normAutofit/>
          </a:bodyPr>
          <a:lstStyle/>
          <a:p>
            <a:r>
              <a:rPr lang="en-US" sz="2800" dirty="0" smtClean="0">
                <a:solidFill>
                  <a:schemeClr val="tx1"/>
                </a:solidFill>
                <a:latin typeface="Algerian" panose="04020705040A02060702" pitchFamily="82" charset="0"/>
              </a:rPr>
              <a:t>FUTURE SCOPE</a:t>
            </a:r>
            <a:endParaRPr lang="en-US" sz="2800" dirty="0">
              <a:solidFill>
                <a:schemeClr val="tx1"/>
              </a:solidFill>
              <a:latin typeface="Algerian" panose="04020705040A02060702" pitchFamily="82" charset="0"/>
            </a:endParaRPr>
          </a:p>
        </p:txBody>
      </p:sp>
      <p:sp>
        <p:nvSpPr>
          <p:cNvPr id="5" name="Content Placeholder 4"/>
          <p:cNvSpPr>
            <a:spLocks noGrp="1"/>
          </p:cNvSpPr>
          <p:nvPr>
            <p:ph idx="1"/>
          </p:nvPr>
        </p:nvSpPr>
        <p:spPr>
          <a:xfrm>
            <a:off x="2589212" y="2133600"/>
            <a:ext cx="8795712" cy="2412642"/>
          </a:xfrm>
        </p:spPr>
        <p:txBody>
          <a:bodyPr/>
          <a:lstStyle/>
          <a:p>
            <a:r>
              <a:rPr lang="en-US" dirty="0" smtClean="0"/>
              <a:t>In future Replacement of Proximity Sensor we use Conductor in the Popping Crease and the bowlers shoe with the help of </a:t>
            </a:r>
            <a:r>
              <a:rPr lang="en-US" smtClean="0"/>
              <a:t>LED </a:t>
            </a:r>
            <a:r>
              <a:rPr lang="en-US" smtClean="0"/>
              <a:t>Light And 12v </a:t>
            </a:r>
            <a:r>
              <a:rPr lang="en-US" dirty="0" smtClean="0"/>
              <a:t>current passed in the Human body </a:t>
            </a:r>
          </a:p>
          <a:p>
            <a:r>
              <a:rPr lang="en-US" dirty="0" smtClean="0"/>
              <a:t>If that system Detects the No Ball bowled by the Bowler LED Light in the popping Crease Gets blinking After that Umpire gives the No </a:t>
            </a:r>
            <a:r>
              <a:rPr lang="en-US" dirty="0"/>
              <a:t>B</a:t>
            </a:r>
            <a:r>
              <a:rPr lang="en-US" dirty="0" smtClean="0"/>
              <a:t>all signal </a:t>
            </a:r>
          </a:p>
        </p:txBody>
      </p:sp>
    </p:spTree>
    <p:extLst>
      <p:ext uri="{BB962C8B-B14F-4D97-AF65-F5344CB8AC3E}">
        <p14:creationId xmlns:p14="http://schemas.microsoft.com/office/powerpoint/2010/main" val="245079621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Wisp</Template>
  <TotalTime>814</TotalTime>
  <Words>515</Words>
  <Application>Microsoft Office PowerPoint</Application>
  <PresentationFormat>Widescreen</PresentationFormat>
  <Paragraphs>60</Paragraphs>
  <Slides>15</Slides>
  <Notes>0</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Algerian</vt:lpstr>
      <vt:lpstr>Arial</vt:lpstr>
      <vt:lpstr>Century Gothic</vt:lpstr>
      <vt:lpstr>Corbel</vt:lpstr>
      <vt:lpstr>Wingdings 3</vt:lpstr>
      <vt:lpstr>Wisp</vt:lpstr>
      <vt:lpstr>Depth</vt:lpstr>
      <vt:lpstr>   Cricket FRONT  Foot Overstep No-Ball Detection by using IoT </vt:lpstr>
      <vt:lpstr>PowerPoint Presentation</vt:lpstr>
      <vt:lpstr>ABSTRACT</vt:lpstr>
      <vt:lpstr>EXISTING SYSTEM</vt:lpstr>
      <vt:lpstr>How Existing System Works</vt:lpstr>
      <vt:lpstr>PROPOSED SYSTEM</vt:lpstr>
      <vt:lpstr>HARDWARE REQUIREMENTS</vt:lpstr>
      <vt:lpstr>COMPONENTS CONNECTIVITY</vt:lpstr>
      <vt:lpstr>BLOCK DIAGRAM</vt:lpstr>
      <vt:lpstr>CIRCUIT CONNECTION</vt:lpstr>
      <vt:lpstr>WORK FLOW</vt:lpstr>
      <vt:lpstr>WORK IMPLEMENTATION</vt:lpstr>
      <vt:lpstr>PowerPoint Presentation</vt:lpstr>
      <vt:lpstr>CONCLUSION</vt:lpstr>
      <vt:lpstr>FUTURE SCOPE</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Cricket: FRONT Foot Overstep        No-Ball Detection by using IoT</dc:title>
  <dc:creator>NAGHUL VANNAN</dc:creator>
  <cp:lastModifiedBy>NAGHUL VANNAN</cp:lastModifiedBy>
  <cp:revision>52</cp:revision>
  <dcterms:created xsi:type="dcterms:W3CDTF">2020-05-17T08:33:34Z</dcterms:created>
  <dcterms:modified xsi:type="dcterms:W3CDTF">2020-06-07T16:39:31Z</dcterms:modified>
</cp:coreProperties>
</file>